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2E2D2-7B3B-4556-9050-03EF480FF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79560-153D-461B-8F85-052D3FBA1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C9672-B65F-48F5-B507-9874C6038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00E9-E45C-4D0A-90F2-DBEEBC04F7C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4F2EB-20F3-455D-9A38-50F18FAF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322FD-F004-4426-94EC-7D8E531A2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7FB4-AE0D-4033-ACDD-3B709DDC2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13179-32D4-4444-A301-A0340D572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8F8379-37EF-4426-BA7D-A809A5FD7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6F067-9921-4FF7-9044-F8EEBBD5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00E9-E45C-4D0A-90F2-DBEEBC04F7C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CC919-5080-4230-86DB-B49C16136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6069E-27B7-49FB-B701-93490648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7FB4-AE0D-4033-ACDD-3B709DDC2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1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55FF32-A52A-4C9C-8316-3931639591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AFA1B-FEB2-48E8-A3D1-0610D487C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7AE64-F54E-4D4F-8F54-01B968D32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00E9-E45C-4D0A-90F2-DBEEBC04F7C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76E7B-FB73-4D75-9FBD-320684AD3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40F67-A279-4497-93DB-5B5FAACA5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7FB4-AE0D-4033-ACDD-3B709DDC2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B5BEB-E570-47C7-BAC1-4FA860BB4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3B5A2-3D4E-40C3-AB28-1FF509CFE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5D021-961F-4322-AC5F-2F63A1C09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00E9-E45C-4D0A-90F2-DBEEBC04F7C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D3A97-820A-4E14-8848-89042B3E4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2AA0-667D-4E60-B615-0AABC344B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7FB4-AE0D-4033-ACDD-3B709DDC2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18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9BC7-6C6A-41C5-A9BB-84308DD40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5EA20-CCB7-44C5-98D6-157D4806D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5C536-8F98-4B2F-988A-4E75BC794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00E9-E45C-4D0A-90F2-DBEEBC04F7C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42F2D-84AD-4BFA-B910-4FC4BB534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DAB8-168E-4DC8-9B54-9C561F10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7FB4-AE0D-4033-ACDD-3B709DDC2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45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86374-E28A-4938-B4FC-269F7646A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DE7CE-3A2B-4C9F-9AF4-EB9EA7213C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2C3DCD-AE15-4F60-80BF-335388B7F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AE0D0A-CD68-4210-B60A-FF9D2BD8B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00E9-E45C-4D0A-90F2-DBEEBC04F7C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EF8FDE-D807-46DE-A151-9DED34D08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28615-5575-4324-9CDD-3B5D63DE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7FB4-AE0D-4033-ACDD-3B709DDC2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005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552DA-4659-4F57-810C-DEBC43F1A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C7911-AC4B-428D-BAC4-1BEE0D9AA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91460A-E9B3-4C1A-BE3E-34783C8C0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D52726-FDE3-439D-8BDD-F7DF729BD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F7F150-8F61-4E97-881F-2B7212632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9C2CE6-688C-4BBA-AC5C-7E106286F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00E9-E45C-4D0A-90F2-DBEEBC04F7C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31774C-43ED-4C63-B438-7DE715105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4C4AB7-EAB9-471F-AA9E-A7039DAF9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7FB4-AE0D-4033-ACDD-3B709DDC2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99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36D35-C1DC-4BF0-AE69-A528AD379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E521D9-58E7-4339-9648-5B5384D8F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00E9-E45C-4D0A-90F2-DBEEBC04F7C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7AA7A-82F7-4A57-9A09-DA4ABE87F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3F13C4-5D99-4FDA-808C-0A6595CB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7FB4-AE0D-4033-ACDD-3B709DDC2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3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357190-98DA-4EFF-A7C4-B1DAFE304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00E9-E45C-4D0A-90F2-DBEEBC04F7C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9BE43F-036A-48BC-AAF4-7A0DDB734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A70A7-3A3A-459E-8546-9E87EF6C5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7FB4-AE0D-4033-ACDD-3B709DDC2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5AA9F-E62E-46B5-B596-74FD2645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551C3-5C71-4C77-86A9-8A28FAB78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53A048-550B-4F68-948D-358C4566E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51DE38-7AF9-48A7-8243-E6C5622ED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00E9-E45C-4D0A-90F2-DBEEBC04F7C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94B7A-0F6C-4B16-AA3D-2D6041858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6373F-2892-4C97-BEBA-C438F24E5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7FB4-AE0D-4033-ACDD-3B709DDC2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77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07B6B-A2F4-420B-B293-1EC2D35CF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D98C03-C0AE-447F-98DF-69837C7D5F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2A73B-86AD-4B17-BD8C-0A68C7207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09E45-6425-4EB8-8FA3-528486797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00E9-E45C-4D0A-90F2-DBEEBC04F7C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8BD88-65E1-4C71-A548-FDC64F81F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61359-2797-41FA-8386-CC238740A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7FB4-AE0D-4033-ACDD-3B709DDC2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0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45DA9B-B3E5-46AE-88B8-FABC13643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75104-CD94-4892-B266-A922D06C0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ABBF9-6692-45E0-8B40-D5E62FE17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600E9-E45C-4D0A-90F2-DBEEBC04F7C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08F88-0DB5-4550-825B-EB712E1139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889E6-8716-4F80-8B57-27DD62B98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57FB4-AE0D-4033-ACDD-3B709DDC2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EF93D-7B00-4677-997F-A308FB426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5136"/>
          </a:xfrm>
        </p:spPr>
        <p:txBody>
          <a:bodyPr>
            <a:normAutofit/>
          </a:bodyPr>
          <a:lstStyle/>
          <a:p>
            <a:r>
              <a:rPr lang="en-US" sz="4400" b="1" dirty="0"/>
              <a:t>What has BD meant to me!</a:t>
            </a: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DEFD2014-7535-4EF2-808F-F045749C83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BDE35-6681-4626-8D91-3732BCE75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81" y="2015406"/>
            <a:ext cx="5362090" cy="4065986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Who am I? 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</a:rPr>
              <a:t>Brandon L. Williams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</a:rPr>
              <a:t>Materials Science Ph.D. Candidate (2020)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</a:rPr>
              <a:t>Advisor: Dr. Luyi Sun</a:t>
            </a:r>
          </a:p>
          <a:p>
            <a:pPr lvl="1"/>
            <a:r>
              <a:rPr lang="en-US" sz="1600" dirty="0" err="1">
                <a:solidFill>
                  <a:srgbClr val="FFFFFF"/>
                </a:solidFill>
              </a:rPr>
              <a:t>Giolas-Harriott</a:t>
            </a:r>
            <a:r>
              <a:rPr lang="en-US" sz="1600" dirty="0">
                <a:solidFill>
                  <a:srgbClr val="FFFFFF"/>
                </a:solidFill>
              </a:rPr>
              <a:t> Fellow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</a:rPr>
              <a:t>NSF BD Fellow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</a:rPr>
              <a:t>Full GEM Fellow : Owens Corning</a:t>
            </a:r>
          </a:p>
          <a:p>
            <a:r>
              <a:rPr lang="en-US" sz="2400" dirty="0">
                <a:solidFill>
                  <a:srgbClr val="FFFFFF"/>
                </a:solidFill>
              </a:rPr>
              <a:t>Where do I start! 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Funding</a:t>
            </a:r>
            <a:endParaRPr lang="en-US" sz="1600" dirty="0">
              <a:solidFill>
                <a:srgbClr val="FFFFFF"/>
              </a:solidFill>
            </a:endParaRPr>
          </a:p>
          <a:p>
            <a:pPr lvl="2"/>
            <a:r>
              <a:rPr lang="en-US" sz="1600" dirty="0">
                <a:solidFill>
                  <a:srgbClr val="FFFFFF"/>
                </a:solidFill>
              </a:rPr>
              <a:t>A  (fiscally) worry free Ph.D. 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</a:rPr>
              <a:t>Fellowship</a:t>
            </a:r>
          </a:p>
          <a:p>
            <a:pPr lvl="2"/>
            <a:r>
              <a:rPr lang="en-US" sz="1600" dirty="0">
                <a:solidFill>
                  <a:srgbClr val="FFFFFF"/>
                </a:solidFill>
              </a:rPr>
              <a:t>A supportive community that looks like </a:t>
            </a:r>
            <a:r>
              <a:rPr lang="en-US" sz="1600">
                <a:solidFill>
                  <a:srgbClr val="FFFFFF"/>
                </a:solidFill>
              </a:rPr>
              <a:t>and understands me</a:t>
            </a:r>
            <a:r>
              <a:rPr lang="en-US" sz="1600" dirty="0">
                <a:solidFill>
                  <a:srgbClr val="FFFFFF"/>
                </a:solidFill>
              </a:rPr>
              <a:t>!</a:t>
            </a:r>
            <a:endParaRPr lang="en-US" sz="1200" dirty="0">
              <a:solidFill>
                <a:srgbClr val="FFFFFF"/>
              </a:solidFill>
            </a:endParaRPr>
          </a:p>
          <a:p>
            <a:pPr lvl="1"/>
            <a:r>
              <a:rPr lang="en-US" sz="1600" dirty="0">
                <a:solidFill>
                  <a:srgbClr val="FFFFFF"/>
                </a:solidFill>
              </a:rPr>
              <a:t>Outreach</a:t>
            </a:r>
          </a:p>
          <a:p>
            <a:pPr lvl="2"/>
            <a:r>
              <a:rPr lang="en-US" sz="1700" dirty="0">
                <a:solidFill>
                  <a:srgbClr val="FFFFFF"/>
                </a:solidFill>
              </a:rPr>
              <a:t>Chances to help other students navigate academia! 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7" name="Picture 6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50F2C803-483D-412D-9F8E-489785AA57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41" b="-1"/>
          <a:stretch/>
        </p:blipFill>
        <p:spPr>
          <a:xfrm>
            <a:off x="6587330" y="1691641"/>
            <a:ext cx="4004406" cy="2500885"/>
          </a:xfrm>
          <a:custGeom>
            <a:avLst/>
            <a:gdLst>
              <a:gd name="connsiteX0" fmla="*/ 1158807 w 4004406"/>
              <a:gd name="connsiteY0" fmla="*/ 0 h 2500885"/>
              <a:gd name="connsiteX1" fmla="*/ 4004406 w 4004406"/>
              <a:gd name="connsiteY1" fmla="*/ 0 h 2500885"/>
              <a:gd name="connsiteX2" fmla="*/ 2845598 w 4004406"/>
              <a:gd name="connsiteY2" fmla="*/ 2500885 h 2500885"/>
              <a:gd name="connsiteX3" fmla="*/ 0 w 4004406"/>
              <a:gd name="connsiteY3" fmla="*/ 2500885 h 250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4406" h="2500885">
                <a:moveTo>
                  <a:pt x="1158807" y="0"/>
                </a:moveTo>
                <a:lnTo>
                  <a:pt x="4004406" y="0"/>
                </a:lnTo>
                <a:lnTo>
                  <a:pt x="2845598" y="2500885"/>
                </a:lnTo>
                <a:lnTo>
                  <a:pt x="0" y="2500885"/>
                </a:lnTo>
                <a:close/>
              </a:path>
            </a:pathLst>
          </a:custGeom>
        </p:spPr>
      </p:pic>
      <p:pic>
        <p:nvPicPr>
          <p:cNvPr id="13" name="Picture 12" descr="A person standing in a room&#10;&#10;Description automatically generated">
            <a:extLst>
              <a:ext uri="{FF2B5EF4-FFF2-40B4-BE49-F238E27FC236}">
                <a16:creationId xmlns:a16="http://schemas.microsoft.com/office/drawing/2014/main" id="{6C815612-2A35-4AEF-BAEE-360854D61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7684"/>
          <a:stretch/>
        </p:blipFill>
        <p:spPr>
          <a:xfrm>
            <a:off x="9597231" y="1691164"/>
            <a:ext cx="2594769" cy="2501837"/>
          </a:xfrm>
          <a:custGeom>
            <a:avLst/>
            <a:gdLst>
              <a:gd name="connsiteX0" fmla="*/ 1159248 w 2594769"/>
              <a:gd name="connsiteY0" fmla="*/ 0 h 2501837"/>
              <a:gd name="connsiteX1" fmla="*/ 2594769 w 2594769"/>
              <a:gd name="connsiteY1" fmla="*/ 0 h 2501837"/>
              <a:gd name="connsiteX2" fmla="*/ 2594769 w 2594769"/>
              <a:gd name="connsiteY2" fmla="*/ 2501837 h 2501837"/>
              <a:gd name="connsiteX3" fmla="*/ 0 w 2594769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4769" h="2501837">
                <a:moveTo>
                  <a:pt x="1159248" y="0"/>
                </a:moveTo>
                <a:lnTo>
                  <a:pt x="2594769" y="0"/>
                </a:lnTo>
                <a:lnTo>
                  <a:pt x="2594769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9" name="Picture 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568A4DD-7931-4004-8639-0C0CA5888D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56" r="24839"/>
          <a:stretch/>
        </p:blipFill>
        <p:spPr>
          <a:xfrm>
            <a:off x="7823674" y="4357117"/>
            <a:ext cx="4368327" cy="2500884"/>
          </a:xfrm>
          <a:custGeom>
            <a:avLst/>
            <a:gdLst>
              <a:gd name="connsiteX0" fmla="*/ 1717230 w 4368327"/>
              <a:gd name="connsiteY0" fmla="*/ 0 h 2500884"/>
              <a:gd name="connsiteX1" fmla="*/ 4368327 w 4368327"/>
              <a:gd name="connsiteY1" fmla="*/ 0 h 2500884"/>
              <a:gd name="connsiteX2" fmla="*/ 4368327 w 4368327"/>
              <a:gd name="connsiteY2" fmla="*/ 2500884 h 2500884"/>
              <a:gd name="connsiteX3" fmla="*/ 0 w 4368327"/>
              <a:gd name="connsiteY3" fmla="*/ 2500884 h 2500884"/>
              <a:gd name="connsiteX4" fmla="*/ 0 w 4368327"/>
              <a:gd name="connsiteY4" fmla="*/ 2500883 h 2500884"/>
              <a:gd name="connsiteX5" fmla="*/ 552186 w 4368327"/>
              <a:gd name="connsiteY5" fmla="*/ 2500883 h 2500884"/>
              <a:gd name="connsiteX6" fmla="*/ 558423 w 4368327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8327" h="2500884">
                <a:moveTo>
                  <a:pt x="1717230" y="0"/>
                </a:moveTo>
                <a:lnTo>
                  <a:pt x="4368327" y="0"/>
                </a:lnTo>
                <a:lnTo>
                  <a:pt x="4368327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pic>
        <p:nvPicPr>
          <p:cNvPr id="11" name="Picture 10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7335BF7A-5CF8-4E4F-BA5F-1709F409D3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90" r="20169"/>
          <a:stretch/>
        </p:blipFill>
        <p:spPr>
          <a:xfrm>
            <a:off x="4646645" y="4357117"/>
            <a:ext cx="4873809" cy="2500884"/>
          </a:xfrm>
          <a:custGeom>
            <a:avLst/>
            <a:gdLst>
              <a:gd name="connsiteX0" fmla="*/ 1717230 w 4570758"/>
              <a:gd name="connsiteY0" fmla="*/ 0 h 2500884"/>
              <a:gd name="connsiteX1" fmla="*/ 4570758 w 4570758"/>
              <a:gd name="connsiteY1" fmla="*/ 0 h 2500884"/>
              <a:gd name="connsiteX2" fmla="*/ 3411951 w 4570758"/>
              <a:gd name="connsiteY2" fmla="*/ 2500884 h 2500884"/>
              <a:gd name="connsiteX3" fmla="*/ 3405728 w 4570758"/>
              <a:gd name="connsiteY3" fmla="*/ 2500884 h 2500884"/>
              <a:gd name="connsiteX4" fmla="*/ 2215937 w 4570758"/>
              <a:gd name="connsiteY4" fmla="*/ 2500884 h 2500884"/>
              <a:gd name="connsiteX5" fmla="*/ 565892 w 4570758"/>
              <a:gd name="connsiteY5" fmla="*/ 2500884 h 2500884"/>
              <a:gd name="connsiteX6" fmla="*/ 0 w 4570758"/>
              <a:gd name="connsiteY6" fmla="*/ 2500884 h 2500884"/>
              <a:gd name="connsiteX7" fmla="*/ 0 w 4570758"/>
              <a:gd name="connsiteY7" fmla="*/ 2500883 h 2500884"/>
              <a:gd name="connsiteX8" fmla="*/ 552186 w 4570758"/>
              <a:gd name="connsiteY8" fmla="*/ 2500883 h 2500884"/>
              <a:gd name="connsiteX9" fmla="*/ 558423 w 4570758"/>
              <a:gd name="connsiteY9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0758" h="2500884">
                <a:moveTo>
                  <a:pt x="1717230" y="0"/>
                </a:moveTo>
                <a:lnTo>
                  <a:pt x="4570758" y="0"/>
                </a:lnTo>
                <a:lnTo>
                  <a:pt x="3411951" y="2500884"/>
                </a:lnTo>
                <a:lnTo>
                  <a:pt x="3405728" y="2500884"/>
                </a:lnTo>
                <a:lnTo>
                  <a:pt x="2215937" y="2500884"/>
                </a:lnTo>
                <a:lnTo>
                  <a:pt x="565892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00081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		</a:t>
            </a:r>
            <a:r>
              <a:rPr lang="en-US" sz="6000" b="1" dirty="0" smtClean="0"/>
              <a:t>Goals of UCONN LSAMP </a:t>
            </a:r>
            <a:br>
              <a:rPr lang="en-US" sz="6000" b="1" dirty="0" smtClean="0"/>
            </a:br>
            <a:r>
              <a:rPr lang="en-US" sz="6000" b="1" dirty="0" smtClean="0"/>
              <a:t>	Bridge to the Doctorate Program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increasing the number of underserved and underrepresented students who obtain a Ph.D. in Science, Technology, Engineering, and </a:t>
            </a:r>
            <a:r>
              <a:rPr lang="en-US" dirty="0" smtClean="0"/>
              <a:t>Mathematics </a:t>
            </a:r>
            <a:r>
              <a:rPr lang="en-US" dirty="0"/>
              <a:t>(STEM) disciplines is a collaborative </a:t>
            </a:r>
            <a:r>
              <a:rPr lang="en-US" dirty="0" smtClean="0"/>
              <a:t>effort</a:t>
            </a:r>
          </a:p>
          <a:p>
            <a:r>
              <a:rPr lang="en-US" dirty="0"/>
              <a:t>encourage and educate the next generation of researchers are colleagues from other LSAMP colleges and </a:t>
            </a:r>
            <a:r>
              <a:rPr lang="en-US" dirty="0" smtClean="0"/>
              <a:t>universities across </a:t>
            </a:r>
            <a:r>
              <a:rPr lang="en-US" dirty="0"/>
              <a:t>the United </a:t>
            </a:r>
            <a:r>
              <a:rPr lang="en-US" dirty="0" smtClean="0"/>
              <a:t>States</a:t>
            </a:r>
          </a:p>
          <a:p>
            <a:r>
              <a:rPr lang="en-US" dirty="0"/>
              <a:t> </a:t>
            </a:r>
            <a:r>
              <a:rPr lang="en-US" dirty="0" smtClean="0"/>
              <a:t>faculty from </a:t>
            </a:r>
            <a:r>
              <a:rPr lang="en-US" dirty="0"/>
              <a:t>the </a:t>
            </a:r>
            <a:r>
              <a:rPr lang="en-US" dirty="0" smtClean="0"/>
              <a:t>CLAS, SoE, CANHR, Pharmacy are </a:t>
            </a:r>
            <a:r>
              <a:rPr lang="en-US" dirty="0"/>
              <a:t>engaged </a:t>
            </a:r>
            <a:r>
              <a:rPr lang="en-US" dirty="0" smtClean="0"/>
              <a:t>and work closely </a:t>
            </a:r>
            <a:r>
              <a:rPr lang="en-US" dirty="0"/>
              <a:t>to provide students with academic preparation, mentoring, research experiences, and professional development opportunities necessary to prepare them for STEM careers in academia and in </a:t>
            </a:r>
            <a:r>
              <a:rPr lang="en-US" dirty="0" smtClean="0"/>
              <a:t>industry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352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			What we do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LSAMP BD program </a:t>
            </a:r>
            <a:r>
              <a:rPr lang="en-US" dirty="0"/>
              <a:t>is charged with enrolling, retaining, and graduating doctoral students from STEM disciplines at </a:t>
            </a:r>
            <a:r>
              <a:rPr lang="en-US" dirty="0" smtClean="0"/>
              <a:t>UCONN</a:t>
            </a:r>
          </a:p>
          <a:p>
            <a:r>
              <a:rPr lang="en-US" dirty="0" smtClean="0"/>
              <a:t>Through this program, </a:t>
            </a:r>
            <a:r>
              <a:rPr lang="en-US" dirty="0"/>
              <a:t>fellows receive various forms of academic support and partake in professional development activities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These opportunities are facilitated by the </a:t>
            </a:r>
            <a:r>
              <a:rPr lang="en-US" dirty="0" smtClean="0"/>
              <a:t>School of Engineering office of the Dean and </a:t>
            </a:r>
            <a:r>
              <a:rPr lang="en-US" dirty="0"/>
              <a:t>their respective academic departments.</a:t>
            </a:r>
          </a:p>
          <a:p>
            <a:r>
              <a:rPr lang="en-US" dirty="0" smtClean="0"/>
              <a:t>These </a:t>
            </a:r>
            <a:r>
              <a:rPr lang="en-US" dirty="0"/>
              <a:t>activities are designed to stimulate the continued development of research and academic skills, and to provide a venue for cultivating creativity and the exchange of ideas.</a:t>
            </a:r>
          </a:p>
        </p:txBody>
      </p:sp>
    </p:spTree>
    <p:extLst>
      <p:ext uri="{BB962C8B-B14F-4D97-AF65-F5344CB8AC3E}">
        <p14:creationId xmlns:p14="http://schemas.microsoft.com/office/powerpoint/2010/main" val="52440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dirty="0" smtClean="0"/>
              <a:t>	Support </a:t>
            </a:r>
            <a:r>
              <a:rPr lang="en-US" sz="8000" b="1" dirty="0"/>
              <a:t>Highlights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Fellows </a:t>
            </a:r>
            <a:r>
              <a:rPr lang="en-US" i="1" dirty="0"/>
              <a:t>receive:</a:t>
            </a:r>
          </a:p>
          <a:p>
            <a:r>
              <a:rPr lang="en-US" dirty="0"/>
              <a:t>$32,000 stipend for the first 2 years of doctoral study</a:t>
            </a:r>
          </a:p>
          <a:p>
            <a:r>
              <a:rPr lang="en-US" dirty="0"/>
              <a:t>Full tuition </a:t>
            </a:r>
            <a:r>
              <a:rPr lang="en-US" dirty="0" smtClean="0"/>
              <a:t>support</a:t>
            </a:r>
          </a:p>
          <a:p>
            <a:r>
              <a:rPr lang="en-US" dirty="0" smtClean="0"/>
              <a:t>Health insurance</a:t>
            </a:r>
            <a:endParaRPr lang="en-US" dirty="0"/>
          </a:p>
          <a:p>
            <a:r>
              <a:rPr lang="en-US" dirty="0" smtClean="0"/>
              <a:t>Professional </a:t>
            </a:r>
            <a:r>
              <a:rPr lang="en-US" dirty="0"/>
              <a:t>Development and </a:t>
            </a:r>
            <a:r>
              <a:rPr lang="en-US" dirty="0" smtClean="0"/>
              <a:t>Networking</a:t>
            </a:r>
          </a:p>
          <a:p>
            <a:r>
              <a:rPr lang="en-US" dirty="0" smtClean="0"/>
              <a:t>One on one mentoring with the program director</a:t>
            </a:r>
          </a:p>
          <a:p>
            <a:r>
              <a:rPr lang="en-US" dirty="0" smtClean="0"/>
              <a:t>Peer mentoring opportunities</a:t>
            </a:r>
          </a:p>
          <a:p>
            <a:r>
              <a:rPr lang="en-US" dirty="0" smtClean="0"/>
              <a:t>Community building and support system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0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294</Words>
  <Application>Microsoft Office PowerPoint</Application>
  <PresentationFormat>Widescreen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What has BD meant to me!</vt:lpstr>
      <vt:lpstr>  Goals of UCONN LSAMP   Bridge to the Doctorate Program</vt:lpstr>
      <vt:lpstr>   What we do</vt:lpstr>
      <vt:lpstr> Support Highlights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Williams</dc:creator>
  <cp:lastModifiedBy>Ghiaei, Aida</cp:lastModifiedBy>
  <cp:revision>10</cp:revision>
  <dcterms:created xsi:type="dcterms:W3CDTF">2019-10-29T03:08:11Z</dcterms:created>
  <dcterms:modified xsi:type="dcterms:W3CDTF">2019-10-29T17:02:49Z</dcterms:modified>
</cp:coreProperties>
</file>